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>
        <p:scale>
          <a:sx n="53" d="100"/>
          <a:sy n="53" d="100"/>
        </p:scale>
        <p:origin x="153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372E-8E46-415E-A8BB-A53FE59E2C2F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26E5-2BDD-48D3-8A09-6A35321BC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963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372E-8E46-415E-A8BB-A53FE59E2C2F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26E5-2BDD-48D3-8A09-6A35321BC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24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372E-8E46-415E-A8BB-A53FE59E2C2F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26E5-2BDD-48D3-8A09-6A35321BC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15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372E-8E46-415E-A8BB-A53FE59E2C2F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26E5-2BDD-48D3-8A09-6A35321BC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68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372E-8E46-415E-A8BB-A53FE59E2C2F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26E5-2BDD-48D3-8A09-6A35321BC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38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372E-8E46-415E-A8BB-A53FE59E2C2F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26E5-2BDD-48D3-8A09-6A35321BC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57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372E-8E46-415E-A8BB-A53FE59E2C2F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26E5-2BDD-48D3-8A09-6A35321BC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778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372E-8E46-415E-A8BB-A53FE59E2C2F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26E5-2BDD-48D3-8A09-6A35321BC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12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372E-8E46-415E-A8BB-A53FE59E2C2F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26E5-2BDD-48D3-8A09-6A35321BC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29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372E-8E46-415E-A8BB-A53FE59E2C2F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26E5-2BDD-48D3-8A09-6A35321BC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704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372E-8E46-415E-A8BB-A53FE59E2C2F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26E5-2BDD-48D3-8A09-6A35321BC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13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372E-8E46-415E-A8BB-A53FE59E2C2F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626E5-2BDD-48D3-8A09-6A35321BC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11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7251" y="2890376"/>
            <a:ext cx="9144000" cy="1615122"/>
          </a:xfrm>
        </p:spPr>
        <p:txBody>
          <a:bodyPr>
            <a:noAutofit/>
          </a:bodyPr>
          <a:lstStyle/>
          <a:p>
            <a:r>
              <a:rPr lang="ru-RU" sz="3600" dirty="0"/>
              <a:t>О реализации системы наставничества по направлению «Педагог-педагог» (из опыта работы ОГАПОУ "ЮАТ им. Е.П. Ковалевского")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1367" y="315883"/>
            <a:ext cx="9144000" cy="1655762"/>
          </a:xfrm>
        </p:spPr>
        <p:txBody>
          <a:bodyPr>
            <a:normAutofit/>
          </a:bodyPr>
          <a:lstStyle/>
          <a:p>
            <a:r>
              <a:rPr lang="ru-RU" sz="1200" b="1" dirty="0">
                <a:latin typeface="Anonymous Pro" panose="02060609030202000504" pitchFamily="49" charset="0"/>
                <a:ea typeface="Anonymous Pro" panose="02060609030202000504" pitchFamily="49" charset="0"/>
              </a:rPr>
              <a:t>Областное государственное автономное </a:t>
            </a:r>
            <a:r>
              <a:rPr lang="ru-RU" sz="1200" b="1" dirty="0" smtClean="0">
                <a:latin typeface="Anonymous Pro" panose="02060609030202000504" pitchFamily="49" charset="0"/>
                <a:ea typeface="Anonymous Pro" panose="02060609030202000504" pitchFamily="49" charset="0"/>
              </a:rPr>
              <a:t> профессиональное </a:t>
            </a:r>
            <a:r>
              <a:rPr lang="ru-RU" sz="1200" b="1" dirty="0">
                <a:latin typeface="Anonymous Pro" panose="02060609030202000504" pitchFamily="49" charset="0"/>
                <a:ea typeface="Anonymous Pro" panose="02060609030202000504" pitchFamily="49" charset="0"/>
              </a:rPr>
              <a:t>образовательное учреждение </a:t>
            </a:r>
            <a:endParaRPr lang="ru-RU" sz="1200" dirty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r>
              <a:rPr lang="ru-RU" sz="1200" b="1" dirty="0">
                <a:latin typeface="Anonymous Pro" panose="02060609030202000504" pitchFamily="49" charset="0"/>
                <a:ea typeface="Anonymous Pro" panose="02060609030202000504" pitchFamily="49" charset="0"/>
              </a:rPr>
              <a:t>«Ютановский агромеханический техникум </a:t>
            </a:r>
            <a:r>
              <a:rPr lang="ru-RU" sz="1200" b="1" dirty="0" smtClean="0">
                <a:latin typeface="Anonymous Pro" panose="02060609030202000504" pitchFamily="49" charset="0"/>
                <a:ea typeface="Anonymous Pro" panose="02060609030202000504" pitchFamily="49" charset="0"/>
              </a:rPr>
              <a:t>имени </a:t>
            </a:r>
            <a:r>
              <a:rPr lang="ru-RU" sz="1200" b="1" dirty="0">
                <a:latin typeface="Anonymous Pro" panose="02060609030202000504" pitchFamily="49" charset="0"/>
                <a:ea typeface="Anonymous Pro" panose="02060609030202000504" pitchFamily="49" charset="0"/>
              </a:rPr>
              <a:t>Евграфа Петровича Ковалевского</a:t>
            </a:r>
            <a:r>
              <a:rPr lang="ru-RU" sz="1200" b="1" dirty="0" smtClean="0">
                <a:latin typeface="Anonymous Pro" panose="02060609030202000504" pitchFamily="49" charset="0"/>
                <a:ea typeface="Anonymous Pro" panose="02060609030202000504" pitchFamily="49" charset="0"/>
              </a:rPr>
              <a:t>»</a:t>
            </a:r>
          </a:p>
          <a:p>
            <a:endParaRPr lang="ru-RU" sz="1000" b="1" dirty="0"/>
          </a:p>
          <a:p>
            <a:r>
              <a:rPr lang="ru-RU" sz="1800" b="1" dirty="0" smtClean="0">
                <a:latin typeface="Anonymous Pro" panose="02060609030202000504" pitchFamily="49" charset="0"/>
                <a:ea typeface="Anonymous Pro" panose="02060609030202000504" pitchFamily="49" charset="0"/>
              </a:rPr>
              <a:t>Региональное учебно-методическое объединение методистов</a:t>
            </a:r>
            <a:endParaRPr lang="ru-RU" sz="1800" dirty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2298" y="4771505"/>
            <a:ext cx="8623069" cy="9975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Алейникова</a:t>
            </a:r>
            <a:r>
              <a:rPr lang="ru-RU" dirty="0" smtClean="0"/>
              <a:t> Инна Николаевна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59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2016" y="581891"/>
            <a:ext cx="4372494" cy="5486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631825" algn="just"/>
            <a:r>
              <a:rPr lang="ru-RU" sz="2000" b="1" dirty="0" err="1" smtClean="0">
                <a:latin typeface="Anonymous Pro" panose="02060609030202000504" pitchFamily="49" charset="0"/>
                <a:ea typeface="Anonymous Pro" panose="02060609030202000504" pitchFamily="49" charset="0"/>
              </a:rPr>
              <a:t>Алейникова</a:t>
            </a:r>
            <a:r>
              <a:rPr lang="ru-RU" sz="2000" b="1" dirty="0" smtClean="0">
                <a:latin typeface="Anonymous Pro" panose="02060609030202000504" pitchFamily="49" charset="0"/>
                <a:ea typeface="Anonymous Pro" panose="02060609030202000504" pitchFamily="49" charset="0"/>
              </a:rPr>
              <a:t> </a:t>
            </a:r>
            <a:r>
              <a:rPr lang="ru-RU" sz="2000" b="1" dirty="0">
                <a:latin typeface="Anonymous Pro" panose="02060609030202000504" pitchFamily="49" charset="0"/>
                <a:ea typeface="Anonymous Pro" panose="02060609030202000504" pitchFamily="49" charset="0"/>
              </a:rPr>
              <a:t>Инна Николаевна, </a:t>
            </a:r>
            <a:r>
              <a:rPr lang="ru-RU" sz="2000" dirty="0">
                <a:latin typeface="Anonymous Pro" panose="02060609030202000504" pitchFamily="49" charset="0"/>
                <a:ea typeface="Anonymous Pro" panose="02060609030202000504" pitchFamily="49" charset="0"/>
              </a:rPr>
              <a:t>преподаватель дисциплин профессионального цикла </a:t>
            </a:r>
            <a:r>
              <a:rPr lang="ru-RU" sz="2000" dirty="0" err="1">
                <a:latin typeface="Anonymous Pro" panose="02060609030202000504" pitchFamily="49" charset="0"/>
                <a:ea typeface="Anonymous Pro" panose="02060609030202000504" pitchFamily="49" charset="0"/>
              </a:rPr>
              <a:t>Ютановского</a:t>
            </a:r>
            <a:r>
              <a:rPr lang="ru-RU" sz="2000" dirty="0">
                <a:latin typeface="Anonymous Pro" panose="02060609030202000504" pitchFamily="49" charset="0"/>
                <a:ea typeface="Anonymous Pro" panose="02060609030202000504" pitchFamily="49" charset="0"/>
              </a:rPr>
              <a:t> </a:t>
            </a:r>
            <a:r>
              <a:rPr lang="ru-RU" sz="2000" dirty="0" err="1">
                <a:latin typeface="Anonymous Pro" panose="02060609030202000504" pitchFamily="49" charset="0"/>
                <a:ea typeface="Anonymous Pro" panose="02060609030202000504" pitchFamily="49" charset="0"/>
              </a:rPr>
              <a:t>агромеханического</a:t>
            </a:r>
            <a:r>
              <a:rPr lang="ru-RU" sz="2000" dirty="0">
                <a:latin typeface="Anonymous Pro" panose="02060609030202000504" pitchFamily="49" charset="0"/>
                <a:ea typeface="Anonymous Pro" panose="02060609030202000504" pitchFamily="49" charset="0"/>
              </a:rPr>
              <a:t> техникума имени Евграфа Петровича Ковалевского</a:t>
            </a:r>
            <a:r>
              <a:rPr lang="ru-RU" sz="2000" dirty="0" smtClean="0">
                <a:latin typeface="Anonymous Pro" panose="02060609030202000504" pitchFamily="49" charset="0"/>
                <a:ea typeface="Anonymous Pro" panose="02060609030202000504" pitchFamily="49" charset="0"/>
              </a:rPr>
              <a:t>», методист.</a:t>
            </a:r>
            <a:endParaRPr lang="ru-RU" sz="2000" dirty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indent="631825" algn="just"/>
            <a:r>
              <a:rPr lang="ru-RU" sz="2000" dirty="0">
                <a:latin typeface="Anonymous Pro" panose="02060609030202000504" pitchFamily="49" charset="0"/>
                <a:ea typeface="Anonymous Pro" panose="02060609030202000504" pitchFamily="49" charset="0"/>
              </a:rPr>
              <a:t>Работаю в сфере профессионального образования с 2001 года. Имею высшую квалификационную категорию в должности преподаватель  и методист. В 2020 году  за </a:t>
            </a:r>
            <a:r>
              <a:rPr lang="ru-RU" sz="2000" dirty="0" err="1">
                <a:latin typeface="Anonymous Pro" panose="02060609030202000504" pitchFamily="49" charset="0"/>
                <a:ea typeface="Anonymous Pro" panose="02060609030202000504" pitchFamily="49" charset="0"/>
              </a:rPr>
              <a:t>добросовесный</a:t>
            </a:r>
            <a:r>
              <a:rPr lang="ru-RU" sz="2000" dirty="0">
                <a:latin typeface="Anonymous Pro" panose="02060609030202000504" pitchFamily="49" charset="0"/>
                <a:ea typeface="Anonymous Pro" panose="02060609030202000504" pitchFamily="49" charset="0"/>
              </a:rPr>
              <a:t> труд, достижения и заслуги в сфере образования Награждена Почетной грамотой Министерства просвещения Российской Федерации.</a:t>
            </a:r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043" y="1146629"/>
            <a:ext cx="6447741" cy="457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61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428" y="537028"/>
            <a:ext cx="11596915" cy="609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nonymous Pro" panose="02060609030202000504" pitchFamily="49" charset="0"/>
                <a:ea typeface="Anonymous Pro" panose="02060609030202000504" pitchFamily="49" charset="0"/>
              </a:rPr>
              <a:t>С 2017 года являюсь наставником молодых педагогов и вновь принятых преподавателей.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8284" y="1146628"/>
            <a:ext cx="10203543" cy="6241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Список наставляемых молодых педагогов, наставляемых педагогом – наставником </a:t>
            </a:r>
            <a:r>
              <a:rPr lang="ru-RU" dirty="0" err="1" smtClean="0"/>
              <a:t>Алейниковой</a:t>
            </a:r>
            <a:r>
              <a:rPr lang="ru-RU" dirty="0" smtClean="0"/>
              <a:t> И.Н.</a:t>
            </a:r>
          </a:p>
          <a:p>
            <a:pPr algn="ctr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176424"/>
              </p:ext>
            </p:extLst>
          </p:nvPr>
        </p:nvGraphicFramePr>
        <p:xfrm>
          <a:off x="580569" y="1643744"/>
          <a:ext cx="11292118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7569">
                  <a:extLst>
                    <a:ext uri="{9D8B030D-6E8A-4147-A177-3AD203B41FA5}">
                      <a16:colId xmlns:a16="http://schemas.microsoft.com/office/drawing/2014/main" val="3440841962"/>
                    </a:ext>
                  </a:extLst>
                </a:gridCol>
                <a:gridCol w="4558833">
                  <a:extLst>
                    <a:ext uri="{9D8B030D-6E8A-4147-A177-3AD203B41FA5}">
                      <a16:colId xmlns:a16="http://schemas.microsoft.com/office/drawing/2014/main" val="3026662052"/>
                    </a:ext>
                  </a:extLst>
                </a:gridCol>
                <a:gridCol w="3599543">
                  <a:extLst>
                    <a:ext uri="{9D8B030D-6E8A-4147-A177-3AD203B41FA5}">
                      <a16:colId xmlns:a16="http://schemas.microsoft.com/office/drawing/2014/main" val="934774261"/>
                    </a:ext>
                  </a:extLst>
                </a:gridCol>
                <a:gridCol w="2206173">
                  <a:extLst>
                    <a:ext uri="{9D8B030D-6E8A-4147-A177-3AD203B41FA5}">
                      <a16:colId xmlns:a16="http://schemas.microsoft.com/office/drawing/2014/main" val="886706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nonymous Pro" panose="02060609030202000504" pitchFamily="49" charset="0"/>
                          <a:ea typeface="Anonymous Pro" panose="02060609030202000504" pitchFamily="49" charset="0"/>
                        </a:rPr>
                        <a:t>№</a:t>
                      </a:r>
                      <a:endParaRPr lang="ru-RU" b="1" dirty="0">
                        <a:latin typeface="Anonymous Pro" panose="02060609030202000504" pitchFamily="49" charset="0"/>
                        <a:ea typeface="Anonymous Pro" panose="020606090302020005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nonymous Pro" panose="02060609030202000504" pitchFamily="49" charset="0"/>
                          <a:ea typeface="Anonymous Pro" panose="02060609030202000504" pitchFamily="49" charset="0"/>
                        </a:rPr>
                        <a:t>ФИО молодого педагога</a:t>
                      </a:r>
                      <a:endParaRPr lang="ru-RU" b="1" dirty="0">
                        <a:latin typeface="Anonymous Pro" panose="02060609030202000504" pitchFamily="49" charset="0"/>
                        <a:ea typeface="Anonymous Pro" panose="020606090302020005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nonymous Pro" panose="02060609030202000504" pitchFamily="49" charset="0"/>
                          <a:ea typeface="Anonymous Pro" panose="02060609030202000504" pitchFamily="49" charset="0"/>
                        </a:rPr>
                        <a:t>Должность</a:t>
                      </a:r>
                      <a:endParaRPr lang="ru-RU" b="1" dirty="0">
                        <a:latin typeface="Anonymous Pro" panose="02060609030202000504" pitchFamily="49" charset="0"/>
                        <a:ea typeface="Anonymous Pro" panose="020606090302020005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nonymous Pro" panose="02060609030202000504" pitchFamily="49" charset="0"/>
                          <a:ea typeface="Anonymous Pro" panose="02060609030202000504" pitchFamily="49" charset="0"/>
                        </a:rPr>
                        <a:t>Период наставничества</a:t>
                      </a:r>
                      <a:endParaRPr lang="ru-RU" b="1" dirty="0">
                        <a:latin typeface="Anonymous Pro" panose="02060609030202000504" pitchFamily="49" charset="0"/>
                        <a:ea typeface="Anonymous Pro" panose="020606090302020005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374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dirty="0" smtClean="0">
                        <a:latin typeface="Anonymous Pro" panose="02060609030202000504" pitchFamily="49" charset="0"/>
                        <a:ea typeface="Anonymous Pro" panose="02060609030202000504" pitchFamily="49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smtClean="0">
                          <a:latin typeface="Anonymous Pro" panose="02060609030202000504" pitchFamily="49" charset="0"/>
                          <a:ea typeface="Anonymous Pro" panose="02060609030202000504" pitchFamily="49" charset="0"/>
                        </a:rPr>
                        <a:t>1. 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dirty="0">
                        <a:latin typeface="Anonymous Pro" panose="02060609030202000504" pitchFamily="49" charset="0"/>
                        <a:ea typeface="Anonymous Pro" panose="020606090302020005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nonymous Pro" panose="02060609030202000504" pitchFamily="49" charset="0"/>
                          <a:ea typeface="Anonymous Pro" panose="02060609030202000504" pitchFamily="49" charset="0"/>
                        </a:rPr>
                        <a:t>Ситников Александр Васильевич </a:t>
                      </a:r>
                    </a:p>
                    <a:p>
                      <a:endParaRPr lang="ru-RU" dirty="0">
                        <a:latin typeface="Anonymous Pro" panose="02060609030202000504" pitchFamily="49" charset="0"/>
                        <a:ea typeface="Anonymous Pro" panose="020606090302020005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nonymous Pro" panose="02060609030202000504" pitchFamily="49" charset="0"/>
                          <a:ea typeface="Anonymous Pro" panose="02060609030202000504" pitchFamily="49" charset="0"/>
                        </a:rPr>
                        <a:t>преподаватель дисциплин профессионального цикла </a:t>
                      </a:r>
                      <a:endParaRPr lang="ru-RU" dirty="0">
                        <a:latin typeface="Anonymous Pro" panose="02060609030202000504" pitchFamily="49" charset="0"/>
                        <a:ea typeface="Anonymous Pro" panose="020606090302020005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nonymous Pro" panose="02060609030202000504" pitchFamily="49" charset="0"/>
                          <a:ea typeface="Anonymous Pro" panose="02060609030202000504" pitchFamily="49" charset="0"/>
                        </a:rPr>
                        <a:t>2017-2019 гг.</a:t>
                      </a:r>
                    </a:p>
                    <a:p>
                      <a:endParaRPr lang="ru-RU" dirty="0">
                        <a:latin typeface="Anonymous Pro" panose="02060609030202000504" pitchFamily="49" charset="0"/>
                        <a:ea typeface="Anonymous Pro" panose="020606090302020005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230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smtClean="0">
                          <a:latin typeface="Anonymous Pro" panose="02060609030202000504" pitchFamily="49" charset="0"/>
                          <a:ea typeface="Anonymous Pro" panose="02060609030202000504" pitchFamily="49" charset="0"/>
                        </a:rPr>
                        <a:t>2.</a:t>
                      </a:r>
                      <a:r>
                        <a:rPr lang="ru-RU" baseline="0" dirty="0" smtClean="0">
                          <a:latin typeface="Anonymous Pro" panose="02060609030202000504" pitchFamily="49" charset="0"/>
                          <a:ea typeface="Anonymous Pro" panose="02060609030202000504" pitchFamily="49" charset="0"/>
                        </a:rPr>
                        <a:t> </a:t>
                      </a:r>
                      <a:endParaRPr lang="ru-RU" dirty="0">
                        <a:latin typeface="Anonymous Pro" panose="02060609030202000504" pitchFamily="49" charset="0"/>
                        <a:ea typeface="Anonymous Pro" panose="020606090302020005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nonymous Pro" panose="02060609030202000504" pitchFamily="49" charset="0"/>
                          <a:ea typeface="Anonymous Pro" panose="02060609030202000504" pitchFamily="49" charset="0"/>
                        </a:rPr>
                        <a:t>Лобанова Ирина Александровна</a:t>
                      </a:r>
                      <a:endParaRPr lang="ru-RU" dirty="0">
                        <a:latin typeface="Anonymous Pro" panose="02060609030202000504" pitchFamily="49" charset="0"/>
                        <a:ea typeface="Anonymous Pro" panose="020606090302020005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nonymous Pro" panose="02060609030202000504" pitchFamily="49" charset="0"/>
                          <a:ea typeface="Anonymous Pro" panose="02060609030202000504" pitchFamily="49" charset="0"/>
                        </a:rPr>
                        <a:t>преподаватель дисциплин профессионального цикла </a:t>
                      </a:r>
                      <a:endParaRPr lang="ru-RU" dirty="0">
                        <a:latin typeface="Anonymous Pro" panose="02060609030202000504" pitchFamily="49" charset="0"/>
                        <a:ea typeface="Anonymous Pro" panose="020606090302020005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nonymous Pro" panose="02060609030202000504" pitchFamily="49" charset="0"/>
                          <a:ea typeface="Anonymous Pro" panose="02060609030202000504" pitchFamily="49" charset="0"/>
                        </a:rPr>
                        <a:t>2019-2021 гг.</a:t>
                      </a:r>
                    </a:p>
                    <a:p>
                      <a:endParaRPr lang="ru-RU" dirty="0">
                        <a:latin typeface="Anonymous Pro" panose="02060609030202000504" pitchFamily="49" charset="0"/>
                        <a:ea typeface="Anonymous Pro" panose="020606090302020005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93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smtClean="0">
                          <a:latin typeface="Anonymous Pro" panose="02060609030202000504" pitchFamily="49" charset="0"/>
                          <a:ea typeface="Anonymous Pro" panose="02060609030202000504" pitchFamily="49" charset="0"/>
                        </a:rPr>
                        <a:t>3. </a:t>
                      </a:r>
                      <a:endParaRPr lang="ru-RU" dirty="0">
                        <a:latin typeface="Anonymous Pro" panose="02060609030202000504" pitchFamily="49" charset="0"/>
                        <a:ea typeface="Anonymous Pro" panose="020606090302020005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nonymous Pro" panose="02060609030202000504" pitchFamily="49" charset="0"/>
                          <a:ea typeface="Anonymous Pro" panose="02060609030202000504" pitchFamily="49" charset="0"/>
                        </a:rPr>
                        <a:t>Цымбалистенко Иван Николаевич</a:t>
                      </a:r>
                      <a:endParaRPr lang="ru-RU" dirty="0">
                        <a:latin typeface="Anonymous Pro" panose="02060609030202000504" pitchFamily="49" charset="0"/>
                        <a:ea typeface="Anonymous Pro" panose="020606090302020005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nonymous Pro" panose="02060609030202000504" pitchFamily="49" charset="0"/>
                          <a:ea typeface="Anonymous Pro" panose="02060609030202000504" pitchFamily="49" charset="0"/>
                        </a:rPr>
                        <a:t>преподаватель дисциплин  общеобразовательного цикла </a:t>
                      </a:r>
                      <a:endParaRPr lang="ru-RU" dirty="0">
                        <a:latin typeface="Anonymous Pro" panose="02060609030202000504" pitchFamily="49" charset="0"/>
                        <a:ea typeface="Anonymous Pro" panose="020606090302020005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nonymous Pro" panose="02060609030202000504" pitchFamily="49" charset="0"/>
                          <a:ea typeface="Anonymous Pro" panose="02060609030202000504" pitchFamily="49" charset="0"/>
                        </a:rPr>
                        <a:t>2021-2023 гг.</a:t>
                      </a:r>
                    </a:p>
                    <a:p>
                      <a:endParaRPr lang="ru-RU" dirty="0">
                        <a:latin typeface="Anonymous Pro" panose="02060609030202000504" pitchFamily="49" charset="0"/>
                        <a:ea typeface="Anonymous Pro" panose="020606090302020005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788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smtClean="0">
                          <a:latin typeface="Anonymous Pro" panose="02060609030202000504" pitchFamily="49" charset="0"/>
                          <a:ea typeface="Anonymous Pro" panose="02060609030202000504" pitchFamily="49" charset="0"/>
                        </a:rPr>
                        <a:t>4. </a:t>
                      </a:r>
                      <a:endParaRPr lang="ru-RU" dirty="0">
                        <a:latin typeface="Anonymous Pro" panose="02060609030202000504" pitchFamily="49" charset="0"/>
                        <a:ea typeface="Anonymous Pro" panose="020606090302020005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nonymous Pro" panose="02060609030202000504" pitchFamily="49" charset="0"/>
                          <a:ea typeface="Anonymous Pro" panose="02060609030202000504" pitchFamily="49" charset="0"/>
                        </a:rPr>
                        <a:t>Бражник Дмитрий Владимирович </a:t>
                      </a:r>
                      <a:endParaRPr lang="ru-RU" dirty="0">
                        <a:latin typeface="Anonymous Pro" panose="02060609030202000504" pitchFamily="49" charset="0"/>
                        <a:ea typeface="Anonymous Pro" panose="020606090302020005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nonymous Pro" panose="02060609030202000504" pitchFamily="49" charset="0"/>
                          <a:ea typeface="Anonymous Pro" panose="02060609030202000504" pitchFamily="49" charset="0"/>
                        </a:rPr>
                        <a:t>преподаватель дисциплин профессионального цикла </a:t>
                      </a:r>
                      <a:endParaRPr lang="ru-RU" dirty="0">
                        <a:latin typeface="Anonymous Pro" panose="02060609030202000504" pitchFamily="49" charset="0"/>
                        <a:ea typeface="Anonymous Pro" panose="020606090302020005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nonymous Pro" panose="02060609030202000504" pitchFamily="49" charset="0"/>
                          <a:ea typeface="Anonymous Pro" panose="02060609030202000504" pitchFamily="49" charset="0"/>
                        </a:rPr>
                        <a:t>2023г. – до н/в</a:t>
                      </a:r>
                    </a:p>
                    <a:p>
                      <a:endParaRPr lang="ru-RU" dirty="0">
                        <a:latin typeface="Anonymous Pro" panose="02060609030202000504" pitchFamily="49" charset="0"/>
                        <a:ea typeface="Anonymous Pro" panose="020606090302020005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828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890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714" y="217714"/>
            <a:ext cx="5181599" cy="66493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9599" y="638629"/>
            <a:ext cx="5486401" cy="3696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nonymous Pro" panose="02060609030202000504" pitchFamily="49" charset="0"/>
                <a:ea typeface="Anonymous Pro" panose="02060609030202000504" pitchFamily="49" charset="0"/>
              </a:rPr>
              <a:t>Деятельность наставника регламентируется </a:t>
            </a:r>
            <a:r>
              <a:rPr lang="ru-RU" sz="2800" b="1" dirty="0" smtClean="0">
                <a:latin typeface="Anonymous Pro" panose="02060609030202000504" pitchFamily="49" charset="0"/>
                <a:ea typeface="Anonymous Pro" panose="02060609030202000504" pitchFamily="49" charset="0"/>
              </a:rPr>
              <a:t>локальным актом № 162 «Положение о наставничестве ОГАПОУ «ЮТАНОВСКИЙ АГРОМЕХАНИЧЕСКИЙ ТЕХНИКУМ имени Евграфа Петровича Ковалевского»</a:t>
            </a:r>
            <a:endParaRPr lang="ru-RU" sz="2800" b="1" dirty="0">
              <a:latin typeface="Anonymous Pro" panose="02060609030202000504" pitchFamily="49" charset="0"/>
              <a:ea typeface="Anonymous Pro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8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599" y="391886"/>
            <a:ext cx="11117943" cy="58347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nonymous Pro" panose="02060609030202000504" pitchFamily="49" charset="0"/>
                <a:ea typeface="Anonymous Pro" panose="02060609030202000504" pitchFamily="49" charset="0"/>
              </a:rPr>
              <a:t>Формы наставничества при совместной трудовой и учебной деятельности: 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стажировка;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  картирование проблемных процессов;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  устные (в том числе дистанционные) и(или) письменные консультации (в том числе в сети </a:t>
            </a:r>
            <a:r>
              <a:rPr lang="ru-RU" sz="2000" dirty="0" err="1" smtClean="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Internet</a:t>
            </a:r>
            <a:r>
              <a:rPr lang="ru-RU" sz="2000" dirty="0" smtClean="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);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 мастер-классы; 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 круглые столы; 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 выход на площадку/место работы/в рабочую группу/учебную группу наставляемого сотрудника/студента с проведением последующего анализа;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 направление обучающих видео-роликов; 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 совместное составление отчетов/форм бланков, выполнение заданий и иных задач; 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 разработка типовых форм, рекомендаций, инструкций для наставляемого и др.</a:t>
            </a:r>
            <a:endParaRPr lang="ru-RU" sz="2000" dirty="0">
              <a:solidFill>
                <a:schemeClr val="tx1"/>
              </a:solidFill>
              <a:latin typeface="Anonymous Pro" panose="02060609030202000504" pitchFamily="49" charset="0"/>
              <a:ea typeface="Anonymous Pro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2930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292</Words>
  <Application>Microsoft Office PowerPoint</Application>
  <PresentationFormat>Широкоэкранный</PresentationFormat>
  <Paragraphs>42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Anonymous Pro</vt:lpstr>
      <vt:lpstr>Arial</vt:lpstr>
      <vt:lpstr>Calibri</vt:lpstr>
      <vt:lpstr>Calibri Light</vt:lpstr>
      <vt:lpstr>Тема Office</vt:lpstr>
      <vt:lpstr>О реализации системы наставничества по направлению «Педагог-педагог» (из опыта работы ОГАПОУ "ЮАТ им. Е.П. Ковалевского")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системы наставничества по направлению «Педагог-педагог» (из опыта работы ОГАПОУ "ЮАТ им. Е.П. Ковалевского")</dc:title>
  <dc:creator>User</dc:creator>
  <cp:lastModifiedBy>User</cp:lastModifiedBy>
  <cp:revision>4</cp:revision>
  <dcterms:created xsi:type="dcterms:W3CDTF">2024-06-17T08:22:36Z</dcterms:created>
  <dcterms:modified xsi:type="dcterms:W3CDTF">2024-06-17T08:52:58Z</dcterms:modified>
</cp:coreProperties>
</file>