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</p:sldIdLst>
  <p:sldSz cx="18288000" cy="10287000"/>
  <p:notesSz cx="18288000" cy="10287000"/>
  <p:defaultTextStyle>
    <a:defPPr>
      <a:defRPr kern="0"/>
    </a:defPPr>
  </p:defaultTextStyle>
  <p:extLst>
    <p:ext uri="{521415D9-36F7-43E2-AB2F-B90AF26B5E84}">
      <p14:sectionLst xmlns:p14="http://schemas.microsoft.com/office/powerpoint/2010/main">
        <p14:section name="Раздел по умолчанию" id="{9832C536-5017-48D7-8C47-B0607D25064E}">
          <p14:sldIdLst>
            <p14:sldId id="256"/>
            <p14:sldId id="258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594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3103" y="981138"/>
            <a:ext cx="5581792" cy="8788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48641" y="2733147"/>
            <a:ext cx="7600315" cy="6237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99" t="20714" r="11249" b="16785"/>
          <a:stretch>
            <a:fillRect/>
          </a:stretch>
        </p:blipFill>
        <p:spPr bwMode="auto">
          <a:xfrm>
            <a:off x="0" y="0"/>
            <a:ext cx="18426246" cy="1017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6275" y="647700"/>
            <a:ext cx="13298799" cy="3397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spcBef>
                <a:spcPts val="95"/>
              </a:spcBef>
            </a:pPr>
            <a:r>
              <a:rPr lang="ru-RU" sz="5500" dirty="0">
                <a:solidFill>
                  <a:srgbClr val="7030A0"/>
                </a:solidFill>
                <a:latin typeface="Bahnschrift SemiBold Condensed" panose="020B0502040204020203" pitchFamily="34" charset="0"/>
              </a:rPr>
              <a:t>О практике подготовки и участия в региональном этапе Всероссийского конкурса «Мастер года» (из опыта</a:t>
            </a:r>
            <a:br>
              <a:rPr lang="ru-RU" sz="5500" dirty="0">
                <a:solidFill>
                  <a:srgbClr val="7030A0"/>
                </a:solidFill>
                <a:latin typeface="Bahnschrift SemiBold Condensed" panose="020B0502040204020203" pitchFamily="34" charset="0"/>
              </a:rPr>
            </a:br>
            <a:r>
              <a:rPr lang="ru-RU" sz="5500" dirty="0">
                <a:solidFill>
                  <a:srgbClr val="7030A0"/>
                </a:solidFill>
                <a:latin typeface="Bahnschrift SemiBold Condensed" panose="020B0502040204020203" pitchFamily="34" charset="0"/>
              </a:rPr>
              <a:t>участия). Особенности проведения самоанализа в рамках проведения мастер-класса (инструкция)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86275" y="8724900"/>
            <a:ext cx="683071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4400" dirty="0" smtClean="0">
                <a:solidFill>
                  <a:srgbClr val="7030A0"/>
                </a:solidFill>
                <a:latin typeface="Bahnschrift SemiBold Condensed" panose="020B0502040204020203" pitchFamily="34" charset="0"/>
              </a:rPr>
              <a:t>Чуваева О.А., методист ОГАПОУ СПК</a:t>
            </a:r>
            <a:endParaRPr lang="uk-UA" sz="4400" dirty="0">
              <a:solidFill>
                <a:srgbClr val="7030A0"/>
              </a:solidFill>
              <a:latin typeface="Bahnschrift SemiBold Condensed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09" y="0"/>
            <a:ext cx="18278791" cy="128042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209" y="286269"/>
            <a:ext cx="185500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solidFill>
                  <a:schemeClr val="bg1"/>
                </a:solidFill>
                <a:effectLst/>
                <a:latin typeface="Bahnschrift SemiBold Condensed" panose="020B0502040204020203" pitchFamily="34" charset="0"/>
                <a:ea typeface="Calibri" panose="020F0502020204030204" pitchFamily="34" charset="0"/>
              </a:rPr>
              <a:t>Примерный порядок построения самоанализа мастер-класса  (учебного занятия)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236411"/>
              </p:ext>
            </p:extLst>
          </p:nvPr>
        </p:nvGraphicFramePr>
        <p:xfrm>
          <a:off x="609600" y="1566693"/>
          <a:ext cx="16459200" cy="8116693"/>
        </p:xfrm>
        <a:graphic>
          <a:graphicData uri="http://schemas.openxmlformats.org/drawingml/2006/table">
            <a:tbl>
              <a:tblPr firstRow="1" firstCol="1" bandRow="1">
                <a:tableStyleId>{17292A2E-F333-43FB-9621-5CBBE7FDCDCB}</a:tableStyleId>
              </a:tblPr>
              <a:tblGrid>
                <a:gridCol w="8915400">
                  <a:extLst>
                    <a:ext uri="{9D8B030D-6E8A-4147-A177-3AD203B41FA5}">
                      <a16:colId xmlns:a16="http://schemas.microsoft.com/office/drawing/2014/main" val="720049915"/>
                    </a:ext>
                  </a:extLst>
                </a:gridCol>
                <a:gridCol w="7543800">
                  <a:extLst>
                    <a:ext uri="{9D8B030D-6E8A-4147-A177-3AD203B41FA5}">
                      <a16:colId xmlns:a16="http://schemas.microsoft.com/office/drawing/2014/main" val="1548984915"/>
                    </a:ext>
                  </a:extLst>
                </a:gridCol>
              </a:tblGrid>
              <a:tr h="5730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0" dirty="0">
                          <a:effectLst/>
                          <a:latin typeface="Bahnschrift Light" panose="020B0502040204020203" pitchFamily="34" charset="0"/>
                        </a:rPr>
                        <a:t>Методическое обоснование</a:t>
                      </a:r>
                      <a:endParaRPr lang="ru-RU" sz="2000" b="0" dirty="0">
                        <a:effectLst/>
                        <a:latin typeface="Bahnschrift Ligh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0" dirty="0">
                          <a:effectLst/>
                          <a:latin typeface="Bahnschrift Light" panose="020B0502040204020203" pitchFamily="34" charset="0"/>
                        </a:rPr>
                        <a:t>Влияние на результат</a:t>
                      </a:r>
                      <a:endParaRPr lang="ru-RU" sz="2000" b="0" dirty="0">
                        <a:effectLst/>
                        <a:latin typeface="Bahnschrift Ligh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2343637"/>
                  </a:ext>
                </a:extLst>
              </a:tr>
              <a:tr h="35063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400" b="0" dirty="0">
                          <a:effectLst/>
                          <a:latin typeface="Bahnschrift Light" panose="020B0502040204020203" pitchFamily="34" charset="0"/>
                        </a:rPr>
                        <a:t>2.1. Раскрыть логику изложения (рассмотрения, изучения) учебного материала (в соответствии с поставленной целью).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400" b="0" dirty="0">
                          <a:effectLst/>
                          <a:latin typeface="Bahnschrift Light" panose="020B0502040204020203" pitchFamily="34" charset="0"/>
                        </a:rPr>
                        <a:t>- задания, виды работ на этапе актуализации знаний, повторения учебного материала;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400" b="0" dirty="0">
                          <a:effectLst/>
                          <a:latin typeface="Bahnschrift Light" panose="020B0502040204020203" pitchFamily="34" charset="0"/>
                        </a:rPr>
                        <a:t>- объем учебного материала на этапе изучения нового, его доступность;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400" b="0" dirty="0">
                          <a:effectLst/>
                          <a:latin typeface="Bahnschrift Light" panose="020B0502040204020203" pitchFamily="34" charset="0"/>
                        </a:rPr>
                        <a:t>- задания, виды работ на этапе закрепления.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400" b="0" dirty="0">
                          <a:effectLst/>
                          <a:latin typeface="Bahnschrift Light" panose="020B0502040204020203" pitchFamily="34" charset="0"/>
                        </a:rPr>
                        <a:t>Виды заданий: проблемные, дифференцированные, </a:t>
                      </a:r>
                      <a:r>
                        <a:rPr lang="ru-RU" sz="2400" b="0" dirty="0" err="1">
                          <a:effectLst/>
                          <a:latin typeface="Bahnschrift Light" panose="020B0502040204020203" pitchFamily="34" charset="0"/>
                        </a:rPr>
                        <a:t>разноуровневые</a:t>
                      </a:r>
                      <a:r>
                        <a:rPr lang="ru-RU" sz="2400" b="0" dirty="0">
                          <a:effectLst/>
                          <a:latin typeface="Bahnschrift Light" panose="020B0502040204020203" pitchFamily="34" charset="0"/>
                        </a:rPr>
                        <a:t>. </a:t>
                      </a:r>
                      <a:endParaRPr lang="ru-RU" sz="2400" b="0" dirty="0">
                        <a:effectLst/>
                        <a:latin typeface="Bahnschrift Ligh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Bahnschrift Light" panose="020B0502040204020203" pitchFamily="34" charset="0"/>
                        </a:rPr>
                        <a:t>Например, прокомментировать качество выполненных практических заданий (работ, проектов)</a:t>
                      </a:r>
                      <a:endParaRPr lang="ru-RU" sz="2000" dirty="0">
                        <a:effectLst/>
                        <a:latin typeface="Bahnschrift Ligh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65181551"/>
                  </a:ext>
                </a:extLst>
              </a:tr>
              <a:tr h="177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0" dirty="0">
                          <a:effectLst/>
                          <a:latin typeface="Bahnschrift Light" panose="020B0502040204020203" pitchFamily="34" charset="0"/>
                        </a:rPr>
                        <a:t>2.2. Используемые методы обучения, образовательные технологии на разных этапах изучения содержания  учебного материала.</a:t>
                      </a:r>
                      <a:endParaRPr lang="ru-RU" sz="2400" b="0" dirty="0">
                        <a:effectLst/>
                        <a:latin typeface="Bahnschrift Ligh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Bahnschrift Light" panose="020B0502040204020203" pitchFamily="34" charset="0"/>
                        </a:rPr>
                        <a:t>Например, отметить обеспечение решение обучающих задач, формирование компетенций</a:t>
                      </a:r>
                      <a:endParaRPr lang="ru-RU" sz="2000" dirty="0">
                        <a:effectLst/>
                        <a:latin typeface="Bahnschrift Ligh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478380"/>
                  </a:ext>
                </a:extLst>
              </a:tr>
              <a:tr h="20726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0" dirty="0">
                          <a:effectLst/>
                          <a:latin typeface="Bahnschrift Light" panose="020B0502040204020203" pitchFamily="34" charset="0"/>
                        </a:rPr>
                        <a:t>2.3. Включенность обучающихся в учебную деятельность за счет использования различных форм работы (индивидуальная, работа в парах, работа в группах)  с учетом нарастания сложности учебных заданий</a:t>
                      </a:r>
                      <a:endParaRPr lang="ru-RU" sz="2400" b="0" dirty="0">
                        <a:effectLst/>
                        <a:latin typeface="Bahnschrift Ligh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Bahnschrift Light" panose="020B0502040204020203" pitchFamily="34" charset="0"/>
                        </a:rPr>
                        <a:t>Например, работа в группах позволила определить степень использования полученных умений в нестандартной ситуации.</a:t>
                      </a:r>
                      <a:endParaRPr lang="ru-RU" sz="2000" dirty="0">
                        <a:effectLst/>
                        <a:latin typeface="Bahnschrift Ligh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51236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9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5800" y="647700"/>
            <a:ext cx="16154400" cy="8786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Чуваева О.А.,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преподаватель ОГАПОУ СПК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Учебное занятие по ОП.01 Педагогика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Тема: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«Организация учебного сотрудничества на уроке в начальной школе»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Самоанализ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Учебное занятие по общепрофессиональной дисциплине «Педагогика» было проведено по теме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«Организация учебного сотрудничества на уроке в начальной школе»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занятия определена в соответствии с календарно-тематическим планированием к рабочей программе данного курса.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учебного занятия: изучить теоретические основы понятия «сотрудничество» и апробировать способы его организации, которые можно использовать на уроке в начальной школе.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данном занятии акцент делался на формирование следующих общих компетенций, определенных стандартом (ФГОС):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 1. Понимать сущность и социальную значимость своей будущей профессии, проявлять к ней устойчивый интерес.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 2. Организовывать собственную деятельность, определять методы решения профессиональных задач, оценивать их эффективность и качество. 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 5. Использовать информационно-коммуникационные технологии для совершенствования профессиональной деятельности.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 6. Работать в коллективе и команде, взаимодействовать с руководством, коллегами и социальными партнерами.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интерактивная часть занятия позволила студентам активно применять такие профессиональные компетенции как: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ПК 1.3. Осуществлять педагогический контроль, оценивать процесс и результаты обучения.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ПК. 2.3. Осуществлять педагогический контроль, оценивать процесс и результаты деятельности обучающихся.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823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7200" y="342900"/>
            <a:ext cx="16459200" cy="9773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Занятие проводилось с целью изучения теоретических знаний, выработки практических навыков взаимодействия, поэтому в структуре занятия присутствовали приемы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технологии ИКТ, приемы технологии проблемного обучения и приемы технологии развития критического мышления.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помогло привлечь внимание и вызвать интерес у обучающихся в процессе изучения учебного материала, способствовало формированию у них собственного мнения, критического и логического мышления, а также освоению общих и профессиональных компетенций.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Реализованы поставленные задачи. Особое значение уделено образовательной, которая включала определение способов организации сотрудничества на уроке в начальной школе - это работа в парах, группе и включение студентов в выполнение ролевых позиций в группе, и на этой основе формирование не только умения организовать групповую деятельность, но и изучить особенности содержания сотрудничества. В этой связи была выполнена и развивающая задача по совершенствованию навыка взаимодействия, рефлексивно-оценочных умений у студентов при выполнении и оценке практических заданий. Все виды учебной деятельности, которые были организованы на занятии: проблемно-поисковая, практическая, аналитическая содействовали реализации воспитательной задачи, то есть, проявлению ответственности, уважительного отношения к мнению других, продуктивному общению в группе, и реализации творчества.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Достижению цели занятия и реализации поставленных задач способствовала логика построения содержания учебного материала, начиная от определения понятия «сотрудничество», авторов педагогики сотрудничества и небольшой исторической справки, далее сравнения с традиционным подходом в образовании и восхождением к сути данной технологии в условиях парной и групповой деятельности обучающихся. 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678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1000" y="114300"/>
            <a:ext cx="17068800" cy="9773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Содержание учебного материала раскрывалось через ряд заданий, которые также усложнялись и были разнообразны: «Нестандартное приветствие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было направлено на создание комфортного психологического климата в группе; «Реставратор» и «Установи соответствие»  - способствовали формированию знаний по теме нашего занятия и развитию логического мышления;. А выполнение заданий студентами в группах потребовали от них еще и умений систематизировать учебную информацию, навыка использования компьютерных программ, что позволило им представить результаты работы в виде буклета, плаката, интеллект-карты.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Организованное сотрудничество в группах позволило студентам достичь высокий уровень усвоения содержания учебного материала, оказать мощное стимулирующее действие на развитие коммуникации и общения. Рефлексия была необходимым условием для вербального оформления тех переживаний и отношений, которые сопровождали весь процесс познавательной деятельности студентов на учебном занятии.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занятии так же были использованы разнообразные методы обучения, такие как словесный при сообщении нового материала; наглядно-иллюстративный в виде разработанных и презентованных студентами буклетов, плакатов и интеллект-карт, оценочного листа; практический (выполнение упражнений) с элементами частично – поискового метода обучения.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информационно-коммуникационных технологий обеспечило оптимальное смысловое, наглядное и эмоциональное сопровождение изучаемого вопроса, а также скорость предъявления информации, за счет этого осуществлялась экономия учебного времени и образного восприятия материала.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Формы работы студентов на занятии использованы в сочетании: парная, групповая и индивидуальная работа – это положительно сказалось на активности и включенности всех студентов в учебно-познавательную деятельность в течение всего занятия.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273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7200" y="419100"/>
            <a:ext cx="17145000" cy="740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Каждый вид учебной деятельности студентов, имел свою завершенность, студенты делали выводы, обобщения, презентовали и афишировали полученные результаты своей работы.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Оценка учебной деятельности студентов на занятии проводилась по результатам выполнения заданий и активности участия в групповой работе, для этого им был предложен оценочный лист, где они самостоятельно смогли оценить качество своей деятельности на учебном занятии.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Таким образом, на сегодняшнем занятии мне удалось не только раскрыть тему занятия, но и организовать плодотворное взаимодействие студентов на основе использования приемов технологии сотрудничества. Теоретические знания и практические умения студенты смогут использовать в своей профессиональной деятельности. Все запланированное содержание занятия выполнено, студенты справились с поставленными перед ними задачами на каждом этапе, что подтверждено их ответами, результатами выполненных заданий и высказываниями на этапе рефлексии. 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Таким образом, цель учебного занятия по данной теме считаю достигнутой.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91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09" y="0"/>
            <a:ext cx="18278791" cy="10287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8600" y="-20683"/>
            <a:ext cx="1063303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  <a:effectLst/>
                <a:latin typeface="Bahnschrift SemiBold Condensed" panose="020B0502040204020203" pitchFamily="34" charset="0"/>
                <a:ea typeface="Calibri" panose="020F0502020204030204" pitchFamily="34" charset="0"/>
              </a:rPr>
              <a:t>Методическое мастерство и творчество </a:t>
            </a:r>
            <a:endParaRPr lang="ru-RU" sz="6000" dirty="0">
              <a:solidFill>
                <a:schemeClr val="bg1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18903" y="7491411"/>
            <a:ext cx="14157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Обеспечивает обоснованный и оптимальный для данного учебного занятия объем и содержание информации</a:t>
            </a:r>
            <a:endParaRPr lang="ru-RU" sz="2800" dirty="0">
              <a:latin typeface="Bahnschrift Light" panose="020B0502040204020203" pitchFamily="34" charset="0"/>
            </a:endParaRPr>
          </a:p>
        </p:txBody>
      </p:sp>
      <p:pic>
        <p:nvPicPr>
          <p:cNvPr id="11" name="object 2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1000" y="1942424"/>
            <a:ext cx="457876" cy="45787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990600" y="1877080"/>
            <a:ext cx="1447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Обеспечивает методическую целостность и структурированность учебного занятия</a:t>
            </a:r>
          </a:p>
        </p:txBody>
      </p:sp>
      <p:pic>
        <p:nvPicPr>
          <p:cNvPr id="13" name="object 2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1000" y="3085086"/>
            <a:ext cx="457876" cy="45787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973118" y="3035086"/>
            <a:ext cx="141906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Целесообразно использует технологии, методы, приемы и формы организации учебной деятельности</a:t>
            </a:r>
          </a:p>
        </p:txBody>
      </p:sp>
      <p:pic>
        <p:nvPicPr>
          <p:cNvPr id="14" name="object 2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1000" y="4686300"/>
            <a:ext cx="457876" cy="457876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990600" y="4651193"/>
            <a:ext cx="14173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Демонстрирует на учебном занятии основные компоненты своей методической системы </a:t>
            </a:r>
          </a:p>
        </p:txBody>
      </p:sp>
      <p:pic>
        <p:nvPicPr>
          <p:cNvPr id="16" name="object 2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1000" y="6325614"/>
            <a:ext cx="457876" cy="457876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1005840" y="6260270"/>
            <a:ext cx="112582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2800" dirty="0" smtClean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Обеспечивает четкую структуру и хронометраж учебного занятия</a:t>
            </a:r>
          </a:p>
        </p:txBody>
      </p:sp>
      <p:pic>
        <p:nvPicPr>
          <p:cNvPr id="18" name="object 2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9042" y="7648664"/>
            <a:ext cx="457876" cy="4578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09" y="0"/>
            <a:ext cx="18278791" cy="128042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8600" y="-20683"/>
            <a:ext cx="18059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solidFill>
                  <a:schemeClr val="bg1"/>
                </a:solidFill>
                <a:effectLst/>
                <a:latin typeface="Bahnschrift SemiBold Condensed" panose="020B0502040204020203" pitchFamily="34" charset="0"/>
                <a:ea typeface="Calibri" panose="020F0502020204030204" pitchFamily="34" charset="0"/>
              </a:rPr>
              <a:t>Использование передовых технологий практической подготовки в своей профессиональной деятельности, владение методиками практической подготовки </a:t>
            </a:r>
            <a:endParaRPr lang="ru-RU" sz="4000" dirty="0">
              <a:solidFill>
                <a:schemeClr val="bg1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18902" y="7491411"/>
            <a:ext cx="1688809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Применяет деятельности подход на учебном занятии при формировании профессионального навыка</a:t>
            </a:r>
            <a:endParaRPr lang="ru-RU" sz="2800" dirty="0">
              <a:latin typeface="Bahnschrift Light" panose="020B0502040204020203" pitchFamily="34" charset="0"/>
            </a:endParaRPr>
          </a:p>
        </p:txBody>
      </p:sp>
      <p:pic>
        <p:nvPicPr>
          <p:cNvPr id="11" name="object 2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1000" y="1942424"/>
            <a:ext cx="457876" cy="45787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990600" y="1877080"/>
            <a:ext cx="16916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Демонстрирует на учебном занятии обоснованное применений передовых технологий практической подготовки обучающихся в соответствии с профессиональными компетенциями профессии или специальности</a:t>
            </a:r>
          </a:p>
        </p:txBody>
      </p:sp>
      <p:pic>
        <p:nvPicPr>
          <p:cNvPr id="13" name="object 2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1000" y="3363250"/>
            <a:ext cx="457876" cy="45787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016726" y="3369601"/>
            <a:ext cx="168902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Применяет в практических видах работ на учебном занятии задания, ориентированные на формирование профессиональных компетенций профессии или специальности</a:t>
            </a:r>
          </a:p>
        </p:txBody>
      </p:sp>
      <p:pic>
        <p:nvPicPr>
          <p:cNvPr id="14" name="object 2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1000" y="4686300"/>
            <a:ext cx="457876" cy="457876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990600" y="4651193"/>
            <a:ext cx="16916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Обоснованно использует программное обеспечение, ориентирование на формирование профессиональных компетенций обучающихся</a:t>
            </a:r>
          </a:p>
        </p:txBody>
      </p:sp>
      <p:pic>
        <p:nvPicPr>
          <p:cNvPr id="16" name="object 2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1628" y="6167482"/>
            <a:ext cx="457876" cy="457876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1016726" y="6059523"/>
            <a:ext cx="168902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Создает проблемные учебные ситуации, моделирующие производственный процесс, формирующий профессиональные навыки обучающихся</a:t>
            </a:r>
          </a:p>
        </p:txBody>
      </p:sp>
      <p:pic>
        <p:nvPicPr>
          <p:cNvPr id="18" name="object 2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9042" y="7648664"/>
            <a:ext cx="457876" cy="457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20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09" y="0"/>
            <a:ext cx="18278791" cy="128042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8904" y="200801"/>
            <a:ext cx="18059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solidFill>
                  <a:schemeClr val="bg1"/>
                </a:solidFill>
                <a:effectLst/>
                <a:latin typeface="Bahnschrift SemiBold Condensed" panose="020B0502040204020203" pitchFamily="34" charset="0"/>
                <a:ea typeface="Calibri" panose="020F0502020204030204" pitchFamily="34" charset="0"/>
              </a:rPr>
              <a:t>Организация работы обучающихся, умение взаимодействовать с обучающимися </a:t>
            </a:r>
            <a:endParaRPr lang="ru-RU" sz="4000" dirty="0">
              <a:solidFill>
                <a:schemeClr val="bg1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18902" y="7491411"/>
            <a:ext cx="1688809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Обеспечивает психолого-педагогическую поддержку обучающихся учебной группы, в том числе с особыми образовательными потребностями и ограниченными возможностями здоровья</a:t>
            </a:r>
            <a:endParaRPr lang="ru-RU" sz="2800" dirty="0">
              <a:latin typeface="Bahnschrift Light" panose="020B0502040204020203" pitchFamily="34" charset="0"/>
            </a:endParaRPr>
          </a:p>
        </p:txBody>
      </p:sp>
      <p:pic>
        <p:nvPicPr>
          <p:cNvPr id="11" name="object 2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1000" y="1942424"/>
            <a:ext cx="457876" cy="45787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990600" y="1877080"/>
            <a:ext cx="16916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Целесообразно и эффективно использует приемы формирования и поддержания мотивации обучающихся на учебном занятии</a:t>
            </a:r>
          </a:p>
        </p:txBody>
      </p:sp>
      <p:pic>
        <p:nvPicPr>
          <p:cNvPr id="13" name="object 2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1000" y="3363250"/>
            <a:ext cx="457876" cy="45787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016726" y="3369601"/>
            <a:ext cx="168902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В организации учебной деятельности на учебном занятии учитывает возрастные особенности группы обучающихся</a:t>
            </a:r>
          </a:p>
        </p:txBody>
      </p:sp>
      <p:pic>
        <p:nvPicPr>
          <p:cNvPr id="14" name="object 2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1000" y="4686300"/>
            <a:ext cx="457876" cy="457876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990600" y="4651193"/>
            <a:ext cx="16916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Демонстрирует корректное профессиональное общение с обучающимися, создает на учебном занятии ситуации сотрудничества</a:t>
            </a:r>
          </a:p>
        </p:txBody>
      </p:sp>
      <p:pic>
        <p:nvPicPr>
          <p:cNvPr id="16" name="object 2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1628" y="6167482"/>
            <a:ext cx="457876" cy="457876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1016726" y="6059523"/>
            <a:ext cx="168902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Обеспечивает нацеленность всех структурных и методических элементов учебного занятия на достижение обучающимися индивидуального образовательного результата</a:t>
            </a:r>
          </a:p>
        </p:txBody>
      </p:sp>
      <p:pic>
        <p:nvPicPr>
          <p:cNvPr id="18" name="object 2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9042" y="7648664"/>
            <a:ext cx="457876" cy="457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53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09" y="0"/>
            <a:ext cx="18278791" cy="128042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8904" y="200801"/>
            <a:ext cx="18059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solidFill>
                  <a:schemeClr val="bg1"/>
                </a:solidFill>
                <a:effectLst/>
                <a:latin typeface="Bahnschrift SemiBold Condensed" panose="020B0502040204020203" pitchFamily="34" charset="0"/>
                <a:ea typeface="Calibri" panose="020F0502020204030204" pitchFamily="34" charset="0"/>
              </a:rPr>
              <a:t>Использование информационно-коммуникационных, </a:t>
            </a:r>
            <a:r>
              <a:rPr lang="ru-RU" sz="4000" b="1" dirty="0" err="1" smtClean="0">
                <a:solidFill>
                  <a:schemeClr val="bg1"/>
                </a:solidFill>
                <a:effectLst/>
                <a:latin typeface="Bahnschrift SemiBold Condensed" panose="020B0502040204020203" pitchFamily="34" charset="0"/>
                <a:ea typeface="Calibri" panose="020F0502020204030204" pitchFamily="34" charset="0"/>
              </a:rPr>
              <a:t>здоровьесберегающих</a:t>
            </a:r>
            <a:r>
              <a:rPr lang="ru-RU" sz="4000" b="1" dirty="0" smtClean="0">
                <a:solidFill>
                  <a:schemeClr val="bg1"/>
                </a:solidFill>
                <a:effectLst/>
                <a:latin typeface="Bahnschrift SemiBold Condensed" panose="020B0502040204020203" pitchFamily="34" charset="0"/>
                <a:ea typeface="Calibri" panose="020F0502020204030204" pitchFamily="34" charset="0"/>
              </a:rPr>
              <a:t> технологий </a:t>
            </a:r>
            <a:endParaRPr lang="ru-RU" sz="4000" dirty="0">
              <a:solidFill>
                <a:schemeClr val="bg1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18902" y="7491411"/>
            <a:ext cx="1688809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Применяет в учебном занятии модели, макеты, модуляторы, симуляторы и другие средства, имитирующие производственные операции и процессы</a:t>
            </a:r>
            <a:endParaRPr lang="ru-RU" sz="2800" dirty="0">
              <a:latin typeface="Bahnschrift Light" panose="020B0502040204020203" pitchFamily="34" charset="0"/>
            </a:endParaRPr>
          </a:p>
        </p:txBody>
      </p:sp>
      <p:pic>
        <p:nvPicPr>
          <p:cNvPr id="11" name="object 2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1000" y="2367168"/>
            <a:ext cx="457876" cy="45787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16726" y="2264722"/>
            <a:ext cx="16916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Целесообразно и на достаточном уровне использует ИКТ-технологии</a:t>
            </a:r>
          </a:p>
        </p:txBody>
      </p:sp>
      <p:pic>
        <p:nvPicPr>
          <p:cNvPr id="13" name="object 2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1000" y="3363250"/>
            <a:ext cx="457876" cy="45787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016726" y="3369601"/>
            <a:ext cx="168902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Реализует </a:t>
            </a:r>
            <a:r>
              <a:rPr lang="ru-RU" sz="2800" dirty="0" err="1" smtClean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здоровьесберегающие</a:t>
            </a:r>
            <a:r>
              <a:rPr lang="ru-RU" sz="2800" dirty="0" smtClean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 подходы, использует приемы снятия напряжения и смену видов учебной деятельности обучающихся</a:t>
            </a:r>
          </a:p>
        </p:txBody>
      </p:sp>
      <p:pic>
        <p:nvPicPr>
          <p:cNvPr id="14" name="object 2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1000" y="4686300"/>
            <a:ext cx="457876" cy="457876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990600" y="4651193"/>
            <a:ext cx="16916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Демонстрирует обоснованное применение электронный учебно-методических пособий, возможностей интерактивной доски</a:t>
            </a:r>
          </a:p>
        </p:txBody>
      </p:sp>
      <p:pic>
        <p:nvPicPr>
          <p:cNvPr id="16" name="object 2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1628" y="6167482"/>
            <a:ext cx="457876" cy="457876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1016726" y="6059523"/>
            <a:ext cx="168902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Демонстрирует применение интерактивных методов обучения, в том числе с применением цифровых образовательных ресурсов</a:t>
            </a:r>
          </a:p>
        </p:txBody>
      </p:sp>
      <p:pic>
        <p:nvPicPr>
          <p:cNvPr id="18" name="object 2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9042" y="7648664"/>
            <a:ext cx="457876" cy="457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62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09" y="0"/>
            <a:ext cx="18278791" cy="128042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8904" y="200801"/>
            <a:ext cx="18059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solidFill>
                  <a:schemeClr val="bg1"/>
                </a:solidFill>
                <a:effectLst/>
                <a:latin typeface="Bahnschrift SemiBold Condensed" panose="020B0502040204020203" pitchFamily="34" charset="0"/>
                <a:ea typeface="Calibri" panose="020F0502020204030204" pitchFamily="34" charset="0"/>
              </a:rPr>
              <a:t>Результативность учебного занятия </a:t>
            </a:r>
            <a:endParaRPr lang="ru-RU" sz="4000" dirty="0">
              <a:solidFill>
                <a:schemeClr val="bg1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18902" y="7491411"/>
            <a:ext cx="168880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Владеет инструментарием оценивания результативности учебного занятия</a:t>
            </a:r>
            <a:endParaRPr lang="ru-RU" sz="2800" dirty="0">
              <a:latin typeface="Bahnschrift Light" panose="020B0502040204020203" pitchFamily="34" charset="0"/>
            </a:endParaRPr>
          </a:p>
        </p:txBody>
      </p:sp>
      <p:pic>
        <p:nvPicPr>
          <p:cNvPr id="11" name="object 2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1000" y="2367168"/>
            <a:ext cx="457876" cy="45787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16726" y="2264722"/>
            <a:ext cx="16916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Демонстрирует постановку и достижение планируемых результатов учебного занятия</a:t>
            </a:r>
          </a:p>
        </p:txBody>
      </p:sp>
      <p:pic>
        <p:nvPicPr>
          <p:cNvPr id="13" name="object 2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1000" y="3363250"/>
            <a:ext cx="457876" cy="45787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016726" y="3369601"/>
            <a:ext cx="168902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Планирует результаты учебного занятия с учетом ПООП, в соответствии с рабочей программой</a:t>
            </a:r>
          </a:p>
        </p:txBody>
      </p:sp>
      <p:pic>
        <p:nvPicPr>
          <p:cNvPr id="14" name="object 2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1000" y="4686300"/>
            <a:ext cx="457876" cy="457876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990600" y="4651193"/>
            <a:ext cx="16916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Планирует результаты учебного занятия в соответствии с целью, задачами, содержанием, формами и способами учебной деятельности</a:t>
            </a:r>
          </a:p>
        </p:txBody>
      </p:sp>
      <p:pic>
        <p:nvPicPr>
          <p:cNvPr id="16" name="object 2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1628" y="6167482"/>
            <a:ext cx="457876" cy="457876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1016726" y="6059523"/>
            <a:ext cx="168902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Привлекает обучающихся к планированию цели, задач и результатов учебного занятия</a:t>
            </a:r>
          </a:p>
        </p:txBody>
      </p:sp>
      <p:pic>
        <p:nvPicPr>
          <p:cNvPr id="18" name="object 2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9042" y="7648664"/>
            <a:ext cx="457876" cy="457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1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09" y="0"/>
            <a:ext cx="18278791" cy="128042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8904" y="200801"/>
            <a:ext cx="18059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solidFill>
                  <a:schemeClr val="bg1"/>
                </a:solidFill>
                <a:effectLst/>
                <a:latin typeface="Bahnschrift SemiBold Condensed" panose="020B0502040204020203" pitchFamily="34" charset="0"/>
                <a:ea typeface="Calibri" panose="020F0502020204030204" pitchFamily="34" charset="0"/>
              </a:rPr>
              <a:t>Рефлексивная культура </a:t>
            </a:r>
            <a:endParaRPr lang="ru-RU" sz="4000" dirty="0">
              <a:solidFill>
                <a:schemeClr val="bg1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18902" y="7491411"/>
            <a:ext cx="1688809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Демонстрирует готовность и способность к профессиональной рефлексии во время самоанализа учебного занятия и беседы с экспертами</a:t>
            </a:r>
            <a:endParaRPr lang="ru-RU" sz="2800" dirty="0">
              <a:latin typeface="Bahnschrift Light" panose="020B0502040204020203" pitchFamily="34" charset="0"/>
            </a:endParaRPr>
          </a:p>
        </p:txBody>
      </p:sp>
      <p:pic>
        <p:nvPicPr>
          <p:cNvPr id="11" name="object 2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1000" y="2367168"/>
            <a:ext cx="457876" cy="45787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16726" y="2264722"/>
            <a:ext cx="16916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Владеет оценочно-рефлексивным инструментарием</a:t>
            </a:r>
          </a:p>
        </p:txBody>
      </p:sp>
      <p:pic>
        <p:nvPicPr>
          <p:cNvPr id="13" name="object 2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1000" y="3363250"/>
            <a:ext cx="457876" cy="45787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016726" y="3369601"/>
            <a:ext cx="168902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Соотносит использованные на учебном занятии методы и приёмы с поставленной целью, задачами и достигнутыми результатами</a:t>
            </a:r>
          </a:p>
        </p:txBody>
      </p:sp>
      <p:pic>
        <p:nvPicPr>
          <p:cNvPr id="14" name="object 2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1000" y="4686300"/>
            <a:ext cx="457876" cy="457876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990600" y="4651193"/>
            <a:ext cx="16916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Демонстрирует взаимосвязь проведенного занятия с методическими принципами, представленными в методической мастерской, сочетание элементов структуры урока в соответствии с планом и его реализацией, аргументированно обосновывает свои действия</a:t>
            </a:r>
          </a:p>
        </p:txBody>
      </p:sp>
      <p:pic>
        <p:nvPicPr>
          <p:cNvPr id="16" name="object 2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1000" y="6429092"/>
            <a:ext cx="457876" cy="457876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1016726" y="6363748"/>
            <a:ext cx="168902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Обеспечивает наличие рефлексивно-оценочных элементов в структуре учебного занятия</a:t>
            </a:r>
          </a:p>
        </p:txBody>
      </p:sp>
      <p:pic>
        <p:nvPicPr>
          <p:cNvPr id="18" name="object 2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9042" y="7648664"/>
            <a:ext cx="457876" cy="457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57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18288000" cy="1795289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0" y="122138"/>
            <a:ext cx="18135600" cy="1673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solidFill>
                  <a:schemeClr val="bg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Самоанализ мастер-класса (учебного занятия) – это методическое обоснование достижения поставленной цели на основе сравнения полученного результата с запланированным</a:t>
            </a:r>
            <a:endParaRPr lang="ru-RU" sz="2400" b="1" dirty="0">
              <a:solidFill>
                <a:schemeClr val="bg1"/>
              </a:solidFill>
              <a:effectLst/>
              <a:latin typeface="Bahnschrift Ligh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44"/>
          <p:cNvSpPr>
            <a:spLocks noChangeArrowheads="1"/>
          </p:cNvSpPr>
          <p:nvPr/>
        </p:nvSpPr>
        <p:spPr bwMode="auto">
          <a:xfrm>
            <a:off x="0" y="0"/>
            <a:ext cx="1828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" name="Rectangle 56"/>
          <p:cNvSpPr>
            <a:spLocks noChangeArrowheads="1"/>
          </p:cNvSpPr>
          <p:nvPr/>
        </p:nvSpPr>
        <p:spPr bwMode="auto">
          <a:xfrm>
            <a:off x="0" y="457200"/>
            <a:ext cx="1828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4" name="Рисунок 5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1950271"/>
            <a:ext cx="13335000" cy="7795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21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09" y="0"/>
            <a:ext cx="18278791" cy="128042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209" y="286269"/>
            <a:ext cx="185500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solidFill>
                  <a:schemeClr val="bg1"/>
                </a:solidFill>
                <a:effectLst/>
                <a:latin typeface="Bahnschrift SemiBold Condensed" panose="020B0502040204020203" pitchFamily="34" charset="0"/>
                <a:ea typeface="Calibri" panose="020F0502020204030204" pitchFamily="34" charset="0"/>
              </a:rPr>
              <a:t>Примерный порядок построения самоанализа мастер-класса  (учебного занятия)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2400" y="2476500"/>
            <a:ext cx="17602200" cy="6342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sz="2800" dirty="0" smtClean="0"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Наименование учебной дисциплины. Реализована цель занятия, задачи.</a:t>
            </a: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ru-RU" sz="2800" dirty="0" smtClean="0">
              <a:effectLst/>
              <a:latin typeface="Bahnschrift Ligh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Достижение цели осуществлялось через (посредством) реализацию содержания учебного материала, использование оптимальных методов обучения (образовательных технологий) и чередование форм познавательной деятельности студентов (индивидуальной, работы в паре, групповой).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800" dirty="0">
              <a:latin typeface="Bahnschrift Ligh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Раскрыть, как объективному анализу результата мастер-класса (учебного занятия) способствует контроль, который проводится на разных этапах занятия и просматривается на этапе рефлексии.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800" dirty="0" smtClean="0">
              <a:effectLst/>
              <a:latin typeface="Bahnschrift Ligh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Сделать вывод.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800" dirty="0">
              <a:effectLst/>
              <a:latin typeface="Bahnschrift Ligh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49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</TotalTime>
  <Words>1219</Words>
  <Application>Microsoft Office PowerPoint</Application>
  <PresentationFormat>Произвольный</PresentationFormat>
  <Paragraphs>89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Bahnschrift Light</vt:lpstr>
      <vt:lpstr>Bahnschrift SemiBold Condensed</vt:lpstr>
      <vt:lpstr>Calibri</vt:lpstr>
      <vt:lpstr>Century Gothic</vt:lpstr>
      <vt:lpstr>Times New Roman</vt:lpstr>
      <vt:lpstr>Office Theme</vt:lpstr>
      <vt:lpstr>О практике подготовки и участия в региональном этапе Всероссийского конкурса «Мастер года» (из опыта участия). Особенности проведения самоанализа в рамках проведения мастер-класса (инструкция)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White and Violet Professional Modern Technology Pitch Deck Presentation</dc:title>
  <dc:creator>sekal</dc:creator>
  <cp:keywords>DAF9m1X58Ew,BADWwR97f9M</cp:keywords>
  <cp:lastModifiedBy>secretar-spk</cp:lastModifiedBy>
  <cp:revision>33</cp:revision>
  <dcterms:created xsi:type="dcterms:W3CDTF">2024-02-23T11:48:53Z</dcterms:created>
  <dcterms:modified xsi:type="dcterms:W3CDTF">2024-06-20T06:15:04Z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2024-02-23T00:00:00Z</vt:filetime>
  </property>
  <property fmtid="{D5CDD505-2E9C-101B-9397-08002B2CF9AE}" pid="3" name="Creator">
    <vt:lpwstr>Canva</vt:lpwstr>
  </property>
  <property fmtid="{D5CDD505-2E9C-101B-9397-08002B2CF9AE}" pid="4" name="LastSaved">
    <vt:filetime>2024-02-23T00:00:00Z</vt:filetime>
  </property>
  <property fmtid="{D5CDD505-2E9C-101B-9397-08002B2CF9AE}" pid="5" name="Producer">
    <vt:lpwstr>Canva</vt:lpwstr>
  </property>
</Properties>
</file>